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24384000" cy="13716000"/>
  <p:notesSz cx="6858000" cy="9144000"/>
  <p:embeddedFontLst>
    <p:embeddedFont>
      <p:font typeface="Avenir Next" panose="020B0503020202020204" pitchFamily="34" charset="0"/>
      <p:regular r:id="rId11"/>
      <p:bold r:id="rId12"/>
      <p:italic r:id="rId13"/>
      <p:boldItalic r:id="rId14"/>
    </p:embeddedFont>
    <p:embeddedFont>
      <p:font typeface="Montserrat Bold" pitchFamily="2" charset="77"/>
      <p:bold r:id="rId15"/>
      <p:italic r:id="rId16"/>
      <p:boldItalic r:id="rId17"/>
    </p:embeddedFont>
    <p:embeddedFont>
      <p:font typeface="Montserrat Medium" pitchFamily="2" charset="77"/>
      <p:regular r:id="rId18"/>
      <p:italic r:id="rId19"/>
    </p:embeddedFont>
    <p:embeddedFont>
      <p:font typeface="Montserrat Regular" pitchFamily="2" charset="77"/>
      <p:regular r:id="rId20"/>
      <p:bold r:id="rId21"/>
      <p:italic r:id="rId22"/>
      <p:boldItalic r:id="rId23"/>
    </p:embeddedFont>
    <p:embeddedFont>
      <p:font typeface="Montserrat SemiBold" pitchFamily="2" charset="77"/>
      <p:regular r:id="rId24"/>
      <p:bold r:id="rId25"/>
      <p:italic r:id="rId26"/>
      <p:boldItalic r:id="rId27"/>
    </p:embeddedFont>
    <p:embeddedFont>
      <p:font typeface="Montserrat-BoldItalic" pitchFamily="2" charset="77"/>
      <p:bold r:id="rId28"/>
      <p:italic r:id="rId29"/>
      <p:boldItalic r:id="rId30"/>
    </p:embeddedFont>
    <p:embeddedFont>
      <p:font typeface="Montserrat-Italic" pitchFamily="2" charset="77"/>
      <p:italic r:id="rId31"/>
    </p:embeddedFont>
    <p:embeddedFont>
      <p:font typeface="Tw Cen MT" panose="020B0602020104020603" pitchFamily="34" charset="77"/>
      <p:regular r:id="rId32"/>
      <p:bold r:id="rId33"/>
      <p:italic r:id="rId34"/>
      <p:boldItalic r:id="rId3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56"/>
    <p:restoredTop sz="94694"/>
  </p:normalViewPr>
  <p:slideViewPr>
    <p:cSldViewPr snapToGrid="0" snapToObjects="1">
      <p:cViewPr varScale="1">
        <p:scale>
          <a:sx n="60" d="100"/>
          <a:sy n="60" d="100"/>
        </p:scale>
        <p:origin x="14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9" Type="http://schemas.openxmlformats.org/officeDocument/2006/relationships/tableStyles" Target="tableStyles.xml"/><Relationship Id="rId21" Type="http://schemas.openxmlformats.org/officeDocument/2006/relationships/font" Target="fonts/font11.fntdata"/><Relationship Id="rId34" Type="http://schemas.openxmlformats.org/officeDocument/2006/relationships/font" Target="fonts/font24.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font" Target="fonts/font25.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a:spLocks noGrp="1" noRot="1" noChangeAspect="1"/>
          </p:cNvSpPr>
          <p:nvPr>
            <p:ph type="sldImg"/>
          </p:nvPr>
        </p:nvSpPr>
        <p:spPr>
          <a:xfrm>
            <a:off x="381000" y="685800"/>
            <a:ext cx="6096000" cy="3429000"/>
          </a:xfrm>
          <a:prstGeom prst="rect">
            <a:avLst/>
          </a:prstGeom>
        </p:spPr>
        <p:txBody>
          <a:bodyPr/>
          <a:lstStyle/>
          <a:p>
            <a:endParaRPr/>
          </a:p>
        </p:txBody>
      </p:sp>
      <p:sp>
        <p:nvSpPr>
          <p:cNvPr id="139" name="Shape 139"/>
          <p:cNvSpPr>
            <a:spLocks noGrp="1"/>
          </p:cNvSpPr>
          <p:nvPr>
            <p:ph type="body" sz="quarter" idx="1"/>
          </p:nvPr>
        </p:nvSpPr>
        <p:spPr>
          <a:prstGeom prst="rect">
            <a:avLst/>
          </a:prstGeom>
        </p:spPr>
        <p:txBody>
          <a:bodyPr/>
          <a:lstStyle/>
          <a:p>
            <a:pPr marL="305593" indent="-305593">
              <a:buSzPct val="145000"/>
              <a:buChar char="-"/>
            </a:pPr>
            <a:r>
              <a:t>Practice getting basic sketch elements in the same style, e.g. lines and shapes (line thickness, hatching styles)</a:t>
            </a:r>
          </a:p>
          <a:p>
            <a:pPr marL="305593" indent="-305593">
              <a:buSzPct val="145000"/>
              <a:buChar char="-"/>
            </a:pPr>
            <a:r>
              <a:t>Sketch common objects in a simplified style; with the minimum necessary detail</a:t>
            </a:r>
          </a:p>
          <a:p>
            <a:pPr marL="305593" indent="-305593">
              <a:buSzPct val="145000"/>
              <a:buChar char="-"/>
            </a:pPr>
            <a:r>
              <a:t>Build up a ‘vocabulary’ of commonly used images in your own personal style.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9F21319-CAD0-FE43-9450-59FAC6A74FB6}"/>
              </a:ext>
            </a:extLst>
          </p:cNvPr>
          <p:cNvGrpSpPr/>
          <p:nvPr/>
        </p:nvGrpSpPr>
        <p:grpSpPr>
          <a:xfrm>
            <a:off x="-19199" y="-9916"/>
            <a:ext cx="24402841" cy="13271169"/>
            <a:chOff x="-19199" y="-9916"/>
            <a:chExt cx="24402841" cy="13271169"/>
          </a:xfrm>
        </p:grpSpPr>
        <p:pic>
          <p:nvPicPr>
            <p:cNvPr id="119" name="Sketching-2.jpg"/>
            <p:cNvPicPr>
              <a:picLocks noChangeAspect="1"/>
            </p:cNvPicPr>
            <p:nvPr/>
          </p:nvPicPr>
          <p:blipFill>
            <a:blip r:embed="rId2"/>
            <a:srcRect t="12724" b="25747"/>
            <a:stretch>
              <a:fillRect/>
            </a:stretch>
          </p:blipFill>
          <p:spPr>
            <a:xfrm>
              <a:off x="358" y="-3039"/>
              <a:ext cx="24383112" cy="11251932"/>
            </a:xfrm>
            <a:prstGeom prst="rect">
              <a:avLst/>
            </a:prstGeom>
            <a:ln w="12700">
              <a:miter lim="400000"/>
            </a:ln>
          </p:spPr>
        </p:pic>
        <p:sp>
          <p:nvSpPr>
            <p:cNvPr id="120" name="Shape 120"/>
            <p:cNvSpPr/>
            <p:nvPr/>
          </p:nvSpPr>
          <p:spPr>
            <a:xfrm>
              <a:off x="585599" y="11962671"/>
              <a:ext cx="7244729" cy="1019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b="0">
                  <a:latin typeface="Montserrat Bold"/>
                  <a:ea typeface="Montserrat Bold"/>
                  <a:cs typeface="Montserrat Bold"/>
                  <a:sym typeface="Montserrat Bold"/>
                </a:defRPr>
              </a:pPr>
              <a:r>
                <a:rPr>
                  <a:solidFill>
                    <a:srgbClr val="EE5150"/>
                  </a:solidFill>
                </a:rPr>
                <a:t>TURN TO: </a:t>
              </a:r>
              <a:r>
                <a:t>Page 116</a:t>
              </a:r>
            </a:p>
          </p:txBody>
        </p:sp>
        <p:sp>
          <p:nvSpPr>
            <p:cNvPr id="121" name="Shape 121"/>
            <p:cNvSpPr/>
            <p:nvPr/>
          </p:nvSpPr>
          <p:spPr>
            <a:xfrm>
              <a:off x="1901" y="-9916"/>
              <a:ext cx="24380198" cy="11221232"/>
            </a:xfrm>
            <a:prstGeom prst="rect">
              <a:avLst/>
            </a:prstGeom>
            <a:solidFill>
              <a:srgbClr val="000000">
                <a:alpha val="30000"/>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2" name="Shape 122"/>
            <p:cNvSpPr/>
            <p:nvPr/>
          </p:nvSpPr>
          <p:spPr>
            <a:xfrm>
              <a:off x="1176739" y="5533373"/>
              <a:ext cx="9623538" cy="2073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5700" i="1">
                  <a:solidFill>
                    <a:srgbClr val="FFFFFF"/>
                  </a:solidFill>
                  <a:latin typeface="Palatino"/>
                  <a:ea typeface="Palatino"/>
                  <a:cs typeface="Palatino"/>
                  <a:sym typeface="Palatino"/>
                </a:defRPr>
              </a:pPr>
              <a:r>
                <a:t>Communicating and thinking</a:t>
              </a:r>
              <a:br/>
              <a:r>
                <a:t>through pen and paper</a:t>
              </a:r>
            </a:p>
          </p:txBody>
        </p:sp>
        <p:sp>
          <p:nvSpPr>
            <p:cNvPr id="123" name="Shape 123"/>
            <p:cNvSpPr/>
            <p:nvPr/>
          </p:nvSpPr>
          <p:spPr>
            <a:xfrm>
              <a:off x="-19199" y="2753564"/>
              <a:ext cx="17115864"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4" name="Shape 124"/>
            <p:cNvSpPr/>
            <p:nvPr/>
          </p:nvSpPr>
          <p:spPr>
            <a:xfrm>
              <a:off x="476347" y="1852607"/>
              <a:ext cx="15371115"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Sketching</a:t>
              </a:r>
            </a:p>
          </p:txBody>
        </p:sp>
        <p:sp>
          <p:nvSpPr>
            <p:cNvPr id="125" name="Shape 125"/>
            <p:cNvSpPr/>
            <p:nvPr/>
          </p:nvSpPr>
          <p:spPr>
            <a:xfrm rot="5400000">
              <a:off x="16552800" y="3278725"/>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6" name="Shape 126"/>
            <p:cNvSpPr/>
            <p:nvPr/>
          </p:nvSpPr>
          <p:spPr>
            <a:xfrm>
              <a:off x="358" y="11257466"/>
              <a:ext cx="24383284"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7" name="Shape 127"/>
            <p:cNvSpPr/>
            <p:nvPr/>
          </p:nvSpPr>
          <p:spPr>
            <a:xfrm>
              <a:off x="15244000" y="12508777"/>
              <a:ext cx="862063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Peter Lindberg,</a:t>
              </a:r>
            </a:p>
            <a:p>
              <a:pPr algn="r">
                <a:defRPr sz="2000" b="0">
                  <a:solidFill>
                    <a:srgbClr val="919191"/>
                  </a:solidFill>
                  <a:latin typeface="Montserrat Medium"/>
                  <a:ea typeface="Montserrat Medium"/>
                  <a:cs typeface="Montserrat Medium"/>
                  <a:sym typeface="Montserrat Medium"/>
                </a:defRPr>
              </a:pPr>
              <a:r>
                <a:t> CC BY 2.0, https://www.flickr. com/photos/plindberg/2557393147/</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sp>
        <p:nvSpPr>
          <p:cNvPr id="133" name="Shape 133"/>
          <p:cNvSpPr/>
          <p:nvPr/>
        </p:nvSpPr>
        <p:spPr>
          <a:xfrm>
            <a:off x="688027" y="4106807"/>
            <a:ext cx="6735141"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SemiBold"/>
                <a:ea typeface="Montserrat SemiBold"/>
                <a:cs typeface="Montserrat SemiBold"/>
                <a:sym typeface="Montserrat SemiBold"/>
              </a:defRPr>
            </a:lvl1pPr>
          </a:lstStyle>
          <a:p>
            <a:r>
              <a:t>Sketch vocabulary:</a:t>
            </a:r>
          </a:p>
        </p:txBody>
      </p:sp>
      <p:pic>
        <p:nvPicPr>
          <p:cNvPr id="134" name="SketchBoxes.png"/>
          <p:cNvPicPr>
            <a:picLocks noChangeAspect="1"/>
          </p:cNvPicPr>
          <p:nvPr/>
        </p:nvPicPr>
        <p:blipFill>
          <a:blip r:embed="rId3"/>
          <a:stretch>
            <a:fillRect/>
          </a:stretch>
        </p:blipFill>
        <p:spPr>
          <a:xfrm>
            <a:off x="6133692" y="5078810"/>
            <a:ext cx="17571129" cy="4461267"/>
          </a:xfrm>
          <a:prstGeom prst="rect">
            <a:avLst/>
          </a:prstGeom>
          <a:ln w="12700">
            <a:miter lim="400000"/>
          </a:ln>
        </p:spPr>
      </p:pic>
      <p:pic>
        <p:nvPicPr>
          <p:cNvPr id="135" name="SketchPeople.png"/>
          <p:cNvPicPr>
            <a:picLocks noChangeAspect="1"/>
          </p:cNvPicPr>
          <p:nvPr/>
        </p:nvPicPr>
        <p:blipFill>
          <a:blip r:embed="rId4"/>
          <a:stretch>
            <a:fillRect/>
          </a:stretch>
        </p:blipFill>
        <p:spPr>
          <a:xfrm>
            <a:off x="12275466" y="8508810"/>
            <a:ext cx="7823201" cy="4508501"/>
          </a:xfrm>
          <a:prstGeom prst="rect">
            <a:avLst/>
          </a:prstGeom>
          <a:ln w="12700">
            <a:miter lim="400000"/>
          </a:ln>
        </p:spPr>
      </p:pic>
      <p:pic>
        <p:nvPicPr>
          <p:cNvPr id="136" name="SketchShapes.png"/>
          <p:cNvPicPr>
            <a:picLocks noChangeAspect="1"/>
          </p:cNvPicPr>
          <p:nvPr/>
        </p:nvPicPr>
        <p:blipFill>
          <a:blip r:embed="rId5"/>
          <a:stretch>
            <a:fillRect/>
          </a:stretch>
        </p:blipFill>
        <p:spPr>
          <a:xfrm>
            <a:off x="886894" y="8850432"/>
            <a:ext cx="8513797" cy="3825255"/>
          </a:xfrm>
          <a:prstGeom prst="rect">
            <a:avLst/>
          </a:prstGeom>
          <a:ln w="12700">
            <a:miter lim="400000"/>
          </a:ln>
        </p:spPr>
      </p:pic>
      <p:grpSp>
        <p:nvGrpSpPr>
          <p:cNvPr id="2" name="Group 1">
            <a:extLst>
              <a:ext uri="{FF2B5EF4-FFF2-40B4-BE49-F238E27FC236}">
                <a16:creationId xmlns:a16="http://schemas.microsoft.com/office/drawing/2014/main" id="{9C5F8140-362E-F44A-B6CE-E00E1C882FBA}"/>
              </a:ext>
            </a:extLst>
          </p:cNvPr>
          <p:cNvGrpSpPr/>
          <p:nvPr/>
        </p:nvGrpSpPr>
        <p:grpSpPr>
          <a:xfrm>
            <a:off x="2793" y="-439891"/>
            <a:ext cx="23861841" cy="13548744"/>
            <a:chOff x="2793" y="-439891"/>
            <a:chExt cx="23861841" cy="13548744"/>
          </a:xfrm>
        </p:grpSpPr>
        <p:sp>
          <p:nvSpPr>
            <p:cNvPr id="129" name="Shape 129"/>
            <p:cNvSpPr/>
            <p:nvPr/>
          </p:nvSpPr>
          <p:spPr>
            <a:xfrm>
              <a:off x="2793" y="-1565"/>
              <a:ext cx="17020507" cy="3315436"/>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0" name="Shape 130"/>
            <p:cNvSpPr/>
            <p:nvPr/>
          </p:nvSpPr>
          <p:spPr>
            <a:xfrm rot="5400000">
              <a:off x="16261354" y="741540"/>
              <a:ext cx="3340385" cy="18292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DFFFD"/>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1" name="Shape 131"/>
            <p:cNvSpPr/>
            <p:nvPr/>
          </p:nvSpPr>
          <p:spPr>
            <a:xfrm>
              <a:off x="191947" y="-439891"/>
              <a:ext cx="13486209" cy="27813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spc="-300">
                  <a:solidFill>
                    <a:srgbClr val="EE5150"/>
                  </a:solidFill>
                  <a:latin typeface="Avenir Next"/>
                  <a:ea typeface="Avenir Next"/>
                  <a:cs typeface="Avenir Next"/>
                  <a:sym typeface="Avenir Next"/>
                </a:defRPr>
              </a:pPr>
              <a:r>
                <a:rPr sz="16000" spc="-319" dirty="0"/>
                <a:t>Sketching</a:t>
              </a:r>
            </a:p>
          </p:txBody>
        </p:sp>
        <p:sp>
          <p:nvSpPr>
            <p:cNvPr id="132" name="Shape 132"/>
            <p:cNvSpPr/>
            <p:nvPr/>
          </p:nvSpPr>
          <p:spPr>
            <a:xfrm>
              <a:off x="693362" y="3862863"/>
              <a:ext cx="8900862" cy="34956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p>
              <a:pPr algn="l" defTabSz="457200">
                <a:lnSpc>
                  <a:spcPts val="7500"/>
                </a:lnSpc>
                <a:defRPr sz="5400" b="0">
                  <a:solidFill>
                    <a:srgbClr val="FFFFFF"/>
                  </a:solidFill>
                  <a:latin typeface="Montserrat Regular"/>
                  <a:ea typeface="Montserrat Regular"/>
                  <a:cs typeface="Montserrat Regular"/>
                  <a:sym typeface="Montserrat Regular"/>
                </a:defRPr>
              </a:pPr>
              <a:endParaRPr/>
            </a:p>
            <a:p>
              <a:pPr algn="l" defTabSz="457200">
                <a:lnSpc>
                  <a:spcPts val="7500"/>
                </a:lnSpc>
                <a:defRPr sz="5400" b="0">
                  <a:solidFill>
                    <a:srgbClr val="FFFFFF"/>
                  </a:solidFill>
                  <a:latin typeface="Montserrat Regular"/>
                  <a:ea typeface="Montserrat Regular"/>
                  <a:cs typeface="Montserrat Regular"/>
                  <a:sym typeface="Montserrat Regular"/>
                </a:defRPr>
              </a:pPr>
              <a:endParaRPr/>
            </a:p>
            <a:p>
              <a:pPr algn="l" defTabSz="457200">
                <a:lnSpc>
                  <a:spcPts val="7500"/>
                </a:lnSpc>
                <a:defRPr sz="5400" b="0">
                  <a:latin typeface="Montserrat Regular"/>
                  <a:ea typeface="Montserrat Regular"/>
                  <a:cs typeface="Montserrat Regular"/>
                  <a:sym typeface="Montserrat Regular"/>
                </a:defRPr>
              </a:pPr>
              <a:endParaRPr/>
            </a:p>
          </p:txBody>
        </p:sp>
        <p:sp>
          <p:nvSpPr>
            <p:cNvPr id="137" name="Shape 137"/>
            <p:cNvSpPr/>
            <p:nvPr/>
          </p:nvSpPr>
          <p:spPr>
            <a:xfrm>
              <a:off x="19868578" y="12661177"/>
              <a:ext cx="3996056"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Image Attribution: Bill Buxton</a:t>
              </a:r>
            </a:p>
          </p:txBody>
        </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56" name="Shape 156"/>
          <p:cNvSpPr/>
          <p:nvPr/>
        </p:nvSpPr>
        <p:spPr>
          <a:xfrm>
            <a:off x="7604046"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57" name="Shape 157"/>
          <p:cNvSpPr/>
          <p:nvPr/>
        </p:nvSpPr>
        <p:spPr>
          <a:xfrm>
            <a:off x="1431547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58" name="Shape 158"/>
          <p:cNvSpPr/>
          <p:nvPr/>
        </p:nvSpPr>
        <p:spPr>
          <a:xfrm>
            <a:off x="2022408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62" name="Shape 162"/>
          <p:cNvSpPr/>
          <p:nvPr/>
        </p:nvSpPr>
        <p:spPr>
          <a:xfrm>
            <a:off x="153602" y="11163559"/>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8E827509-548B-7745-9D87-A188C456DBF4}"/>
              </a:ext>
            </a:extLst>
          </p:cNvPr>
          <p:cNvGrpSpPr/>
          <p:nvPr/>
        </p:nvGrpSpPr>
        <p:grpSpPr>
          <a:xfrm>
            <a:off x="-8706" y="-89567"/>
            <a:ext cx="24472603" cy="13350820"/>
            <a:chOff x="-8706" y="-89567"/>
            <a:chExt cx="24472603" cy="13350820"/>
          </a:xfrm>
        </p:grpSpPr>
        <p:pic>
          <p:nvPicPr>
            <p:cNvPr id="141" name="Sketching-2.jpg"/>
            <p:cNvPicPr>
              <a:picLocks noChangeAspect="1"/>
            </p:cNvPicPr>
            <p:nvPr/>
          </p:nvPicPr>
          <p:blipFill>
            <a:blip r:embed="rId2"/>
            <a:srcRect t="12702" b="46766"/>
            <a:stretch>
              <a:fillRect/>
            </a:stretch>
          </p:blipFill>
          <p:spPr>
            <a:xfrm>
              <a:off x="-942" y="-4623"/>
              <a:ext cx="19489041" cy="5924320"/>
            </a:xfrm>
            <a:prstGeom prst="rect">
              <a:avLst/>
            </a:prstGeom>
            <a:ln w="12700">
              <a:miter lim="400000"/>
            </a:ln>
          </p:spPr>
        </p:pic>
        <p:sp>
          <p:nvSpPr>
            <p:cNvPr id="142" name="Shape 142"/>
            <p:cNvSpPr/>
            <p:nvPr/>
          </p:nvSpPr>
          <p:spPr>
            <a:xfrm rot="16200000">
              <a:off x="147852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3" name="Shape 143"/>
            <p:cNvSpPr/>
            <p:nvPr/>
          </p:nvSpPr>
          <p:spPr>
            <a:xfrm rot="16200000">
              <a:off x="17562253" y="6012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4" name="Shape 144"/>
            <p:cNvSpPr/>
            <p:nvPr/>
          </p:nvSpPr>
          <p:spPr>
            <a:xfrm>
              <a:off x="19911776" y="-5511"/>
              <a:ext cx="4476027" cy="2979652"/>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5" name="Shape 145"/>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116</a:t>
              </a:r>
            </a:p>
          </p:txBody>
        </p:sp>
        <p:sp>
          <p:nvSpPr>
            <p:cNvPr id="147" name="Shape 147"/>
            <p:cNvSpPr/>
            <p:nvPr/>
          </p:nvSpPr>
          <p:spPr>
            <a:xfrm>
              <a:off x="-8706" y="1676596"/>
              <a:ext cx="14805951"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48" name="Shape 148"/>
            <p:cNvSpPr/>
            <p:nvPr/>
          </p:nvSpPr>
          <p:spPr>
            <a:xfrm rot="5400000">
              <a:off x="14259490" y="22017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9" name="Shape 149"/>
            <p:cNvSpPr/>
            <p:nvPr/>
          </p:nvSpPr>
          <p:spPr>
            <a:xfrm>
              <a:off x="385152" y="801763"/>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Sketching</a:t>
              </a:r>
            </a:p>
          </p:txBody>
        </p:sp>
        <p:sp>
          <p:nvSpPr>
            <p:cNvPr id="150" name="Shape 150"/>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1" name="Shape 151"/>
            <p:cNvSpPr/>
            <p:nvPr/>
          </p:nvSpPr>
          <p:spPr>
            <a:xfrm>
              <a:off x="1478213"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1</a:t>
              </a:r>
            </a:p>
          </p:txBody>
        </p:sp>
        <p:sp>
          <p:nvSpPr>
            <p:cNvPr id="152" name="Shape 152"/>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become familiar with sketching and develop your own sketch vocabulary (Buxton, 2010). These exercises don’t require any drawing skills and can be used by novice and expert designers alike.</a:t>
              </a:r>
            </a:p>
          </p:txBody>
        </p:sp>
        <p:sp>
          <p:nvSpPr>
            <p:cNvPr id="153" name="Shape 153"/>
            <p:cNvSpPr/>
            <p:nvPr/>
          </p:nvSpPr>
          <p:spPr>
            <a:xfrm>
              <a:off x="20794536"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4</a:t>
              </a:r>
            </a:p>
          </p:txBody>
        </p:sp>
        <p:sp>
          <p:nvSpPr>
            <p:cNvPr id="154" name="Shape 154"/>
            <p:cNvSpPr/>
            <p:nvPr/>
          </p:nvSpPr>
          <p:spPr>
            <a:xfrm>
              <a:off x="8137101"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2</a:t>
              </a:r>
            </a:p>
          </p:txBody>
        </p:sp>
        <p:sp>
          <p:nvSpPr>
            <p:cNvPr id="155" name="Shape 155"/>
            <p:cNvSpPr/>
            <p:nvPr/>
          </p:nvSpPr>
          <p:spPr>
            <a:xfrm>
              <a:off x="1484853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3</a:t>
              </a:r>
            </a:p>
          </p:txBody>
        </p:sp>
        <p:sp>
          <p:nvSpPr>
            <p:cNvPr id="159" name="Shape 159"/>
            <p:cNvSpPr/>
            <p:nvPr/>
          </p:nvSpPr>
          <p:spPr>
            <a:xfrm rot="16200000">
              <a:off x="16490367"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0" name="Shape 160"/>
            <p:cNvSpPr/>
            <p:nvPr/>
          </p:nvSpPr>
          <p:spPr>
            <a:xfrm>
              <a:off x="18124842" y="3253347"/>
              <a:ext cx="626017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161" name="Shape 161"/>
            <p:cNvSpPr/>
            <p:nvPr/>
          </p:nvSpPr>
          <p:spPr>
            <a:xfrm>
              <a:off x="20940201" y="3774456"/>
              <a:ext cx="3281681"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rPr>
                  <a:latin typeface="Montserrat Medium"/>
                  <a:ea typeface="Montserrat Medium"/>
                  <a:cs typeface="Montserrat Medium"/>
                  <a:sym typeface="Montserrat Medium"/>
                </a:rPr>
                <a:t>Pen, paper</a:t>
              </a:r>
            </a:p>
          </p:txBody>
        </p:sp>
        <p:sp>
          <p:nvSpPr>
            <p:cNvPr id="163" name="Shape 163"/>
            <p:cNvSpPr/>
            <p:nvPr/>
          </p:nvSpPr>
          <p:spPr>
            <a:xfrm>
              <a:off x="15244000" y="12508777"/>
              <a:ext cx="862063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Peter Lindberg,</a:t>
              </a:r>
            </a:p>
            <a:p>
              <a:pPr algn="r">
                <a:defRPr sz="2000" b="0">
                  <a:solidFill>
                    <a:srgbClr val="919191"/>
                  </a:solidFill>
                  <a:latin typeface="Montserrat Medium"/>
                  <a:ea typeface="Montserrat Medium"/>
                  <a:cs typeface="Montserrat Medium"/>
                  <a:sym typeface="Montserrat Medium"/>
                </a:defRPr>
              </a:pPr>
              <a:r>
                <a:t> CC BY 2.0, https://www.flickr. com/photos/plindberg/2557393147/</a:t>
              </a: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73" name="Shape 173"/>
          <p:cNvSpPr/>
          <p:nvPr/>
        </p:nvSpPr>
        <p:spPr>
          <a:xfrm>
            <a:off x="7604046"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74" name="Shape 174"/>
          <p:cNvSpPr/>
          <p:nvPr/>
        </p:nvSpPr>
        <p:spPr>
          <a:xfrm>
            <a:off x="1431547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75" name="Shape 175"/>
          <p:cNvSpPr/>
          <p:nvPr/>
        </p:nvSpPr>
        <p:spPr>
          <a:xfrm>
            <a:off x="2022408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88" name="Shape 188"/>
          <p:cNvSpPr/>
          <p:nvPr/>
        </p:nvSpPr>
        <p:spPr>
          <a:xfrm>
            <a:off x="6812490" y="11163559"/>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33F4EAB8-37EC-8549-BC47-0C19357965F7}"/>
              </a:ext>
            </a:extLst>
          </p:cNvPr>
          <p:cNvGrpSpPr/>
          <p:nvPr/>
        </p:nvGrpSpPr>
        <p:grpSpPr>
          <a:xfrm>
            <a:off x="-8706" y="-89567"/>
            <a:ext cx="24472603" cy="13350820"/>
            <a:chOff x="-8706" y="-89567"/>
            <a:chExt cx="24472603" cy="13350820"/>
          </a:xfrm>
        </p:grpSpPr>
        <p:sp>
          <p:nvSpPr>
            <p:cNvPr id="165" name="Shape 165"/>
            <p:cNvSpPr/>
            <p:nvPr/>
          </p:nvSpPr>
          <p:spPr>
            <a:xfrm>
              <a:off x="19212262" y="9170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t>PAGE 116</a:t>
              </a:r>
            </a:p>
          </p:txBody>
        </p:sp>
        <p:sp>
          <p:nvSpPr>
            <p:cNvPr id="167" name="Shape 167"/>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8" name="Shape 168"/>
            <p:cNvSpPr/>
            <p:nvPr/>
          </p:nvSpPr>
          <p:spPr>
            <a:xfrm>
              <a:off x="147821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1</a:t>
              </a:r>
            </a:p>
          </p:txBody>
        </p:sp>
        <p:sp>
          <p:nvSpPr>
            <p:cNvPr id="169" name="Shape 169"/>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become familiar with sketching and develop your own sketch vocabulary (Buxton, 2010). These exercises don’t require any drawing skills and can be used by novice and expert designers alike. </a:t>
              </a:r>
            </a:p>
          </p:txBody>
        </p:sp>
        <p:sp>
          <p:nvSpPr>
            <p:cNvPr id="170" name="Shape 170"/>
            <p:cNvSpPr/>
            <p:nvPr/>
          </p:nvSpPr>
          <p:spPr>
            <a:xfrm>
              <a:off x="20794536"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4</a:t>
              </a:r>
            </a:p>
          </p:txBody>
        </p:sp>
        <p:sp>
          <p:nvSpPr>
            <p:cNvPr id="171" name="Shape 171"/>
            <p:cNvSpPr/>
            <p:nvPr/>
          </p:nvSpPr>
          <p:spPr>
            <a:xfrm>
              <a:off x="8137101"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2</a:t>
              </a:r>
            </a:p>
          </p:txBody>
        </p:sp>
        <p:sp>
          <p:nvSpPr>
            <p:cNvPr id="172" name="Shape 172"/>
            <p:cNvSpPr/>
            <p:nvPr/>
          </p:nvSpPr>
          <p:spPr>
            <a:xfrm>
              <a:off x="1484853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3</a:t>
              </a:r>
            </a:p>
          </p:txBody>
        </p:sp>
        <p:sp>
          <p:nvSpPr>
            <p:cNvPr id="176" name="Shape 176"/>
            <p:cNvSpPr/>
            <p:nvPr/>
          </p:nvSpPr>
          <p:spPr>
            <a:xfrm>
              <a:off x="20940201" y="3774456"/>
              <a:ext cx="3281681"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rPr>
                  <a:latin typeface="Montserrat Medium"/>
                  <a:ea typeface="Montserrat Medium"/>
                  <a:cs typeface="Montserrat Medium"/>
                  <a:sym typeface="Montserrat Medium"/>
                </a:rPr>
                <a:t>Pen, paper</a:t>
              </a:r>
            </a:p>
          </p:txBody>
        </p:sp>
        <p:pic>
          <p:nvPicPr>
            <p:cNvPr id="177" name="Sketching-2.jpg"/>
            <p:cNvPicPr>
              <a:picLocks noChangeAspect="1"/>
            </p:cNvPicPr>
            <p:nvPr/>
          </p:nvPicPr>
          <p:blipFill>
            <a:blip r:embed="rId2"/>
            <a:srcRect t="12702" b="46766"/>
            <a:stretch>
              <a:fillRect/>
            </a:stretch>
          </p:blipFill>
          <p:spPr>
            <a:xfrm>
              <a:off x="-942" y="-4623"/>
              <a:ext cx="19489041" cy="5924320"/>
            </a:xfrm>
            <a:prstGeom prst="rect">
              <a:avLst/>
            </a:prstGeom>
            <a:ln w="12700">
              <a:miter lim="400000"/>
            </a:ln>
          </p:spPr>
        </p:pic>
        <p:sp>
          <p:nvSpPr>
            <p:cNvPr id="178" name="Shape 178"/>
            <p:cNvSpPr/>
            <p:nvPr/>
          </p:nvSpPr>
          <p:spPr>
            <a:xfrm rot="16200000">
              <a:off x="147852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0" name="Shape 180"/>
            <p:cNvSpPr/>
            <p:nvPr/>
          </p:nvSpPr>
          <p:spPr>
            <a:xfrm>
              <a:off x="19911776" y="-5511"/>
              <a:ext cx="4476027" cy="2979652"/>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2" name="Shape 182"/>
            <p:cNvSpPr/>
            <p:nvPr/>
          </p:nvSpPr>
          <p:spPr>
            <a:xfrm>
              <a:off x="-8706" y="1676596"/>
              <a:ext cx="14805951"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83" name="Shape 183"/>
            <p:cNvSpPr/>
            <p:nvPr/>
          </p:nvSpPr>
          <p:spPr>
            <a:xfrm rot="5400000">
              <a:off x="14259490" y="22017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5" name="Shape 185"/>
            <p:cNvSpPr/>
            <p:nvPr/>
          </p:nvSpPr>
          <p:spPr>
            <a:xfrm rot="16200000">
              <a:off x="16490367"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6" name="Shape 186"/>
            <p:cNvSpPr/>
            <p:nvPr/>
          </p:nvSpPr>
          <p:spPr>
            <a:xfrm>
              <a:off x="18124842" y="3253347"/>
              <a:ext cx="626017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187" name="Shape 187"/>
            <p:cNvSpPr/>
            <p:nvPr/>
          </p:nvSpPr>
          <p:spPr>
            <a:xfrm>
              <a:off x="20940201" y="3774456"/>
              <a:ext cx="3281681"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rPr>
                  <a:latin typeface="Montserrat Medium"/>
                  <a:ea typeface="Montserrat Medium"/>
                  <a:cs typeface="Montserrat Medium"/>
                  <a:sym typeface="Montserrat Medium"/>
                </a:rPr>
                <a:t>Pen, paper</a:t>
              </a:r>
            </a:p>
          </p:txBody>
        </p:sp>
        <p:sp>
          <p:nvSpPr>
            <p:cNvPr id="189" name="Shape 189"/>
            <p:cNvSpPr/>
            <p:nvPr/>
          </p:nvSpPr>
          <p:spPr>
            <a:xfrm>
              <a:off x="15244000" y="12508777"/>
              <a:ext cx="862063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Peter Lindberg,</a:t>
              </a:r>
            </a:p>
            <a:p>
              <a:pPr algn="r">
                <a:defRPr sz="2000" b="0">
                  <a:solidFill>
                    <a:srgbClr val="919191"/>
                  </a:solidFill>
                  <a:latin typeface="Montserrat Medium"/>
                  <a:ea typeface="Montserrat Medium"/>
                  <a:cs typeface="Montserrat Medium"/>
                  <a:sym typeface="Montserrat Medium"/>
                </a:defRPr>
              </a:pPr>
              <a:r>
                <a:t> CC BY 2.0, https://www.flickr. com/photos/plindberg/2557393147/</a:t>
              </a:r>
            </a:p>
          </p:txBody>
        </p:sp>
        <p:sp>
          <p:nvSpPr>
            <p:cNvPr id="27" name="Shape 143">
              <a:extLst>
                <a:ext uri="{FF2B5EF4-FFF2-40B4-BE49-F238E27FC236}">
                  <a16:creationId xmlns:a16="http://schemas.microsoft.com/office/drawing/2014/main" id="{9D39CBC2-4AFD-A041-9071-3B960CC88D64}"/>
                </a:ext>
              </a:extLst>
            </p:cNvPr>
            <p:cNvSpPr/>
            <p:nvPr/>
          </p:nvSpPr>
          <p:spPr>
            <a:xfrm rot="16200000">
              <a:off x="17562253" y="6012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 name="Shape 145">
              <a:extLst>
                <a:ext uri="{FF2B5EF4-FFF2-40B4-BE49-F238E27FC236}">
                  <a16:creationId xmlns:a16="http://schemas.microsoft.com/office/drawing/2014/main" id="{3C2AEBEE-CA7F-D949-B1DC-286B51F65B8D}"/>
                </a:ext>
              </a:extLst>
            </p:cNvPr>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116</a:t>
              </a:r>
            </a:p>
          </p:txBody>
        </p:sp>
        <p:sp>
          <p:nvSpPr>
            <p:cNvPr id="29" name="Shape 149">
              <a:extLst>
                <a:ext uri="{FF2B5EF4-FFF2-40B4-BE49-F238E27FC236}">
                  <a16:creationId xmlns:a16="http://schemas.microsoft.com/office/drawing/2014/main" id="{818ABB27-D343-FD4A-AB73-A8FC151EC745}"/>
                </a:ext>
              </a:extLst>
            </p:cNvPr>
            <p:cNvSpPr/>
            <p:nvPr/>
          </p:nvSpPr>
          <p:spPr>
            <a:xfrm>
              <a:off x="385152" y="801763"/>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Sketching</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99" name="Shape 199"/>
          <p:cNvSpPr/>
          <p:nvPr/>
        </p:nvSpPr>
        <p:spPr>
          <a:xfrm>
            <a:off x="7604046"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00" name="Shape 200"/>
          <p:cNvSpPr/>
          <p:nvPr/>
        </p:nvSpPr>
        <p:spPr>
          <a:xfrm>
            <a:off x="1431547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01" name="Shape 201"/>
          <p:cNvSpPr/>
          <p:nvPr/>
        </p:nvSpPr>
        <p:spPr>
          <a:xfrm>
            <a:off x="2022408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grpSp>
        <p:nvGrpSpPr>
          <p:cNvPr id="2" name="Group 1">
            <a:extLst>
              <a:ext uri="{FF2B5EF4-FFF2-40B4-BE49-F238E27FC236}">
                <a16:creationId xmlns:a16="http://schemas.microsoft.com/office/drawing/2014/main" id="{E4E98A67-9567-D34A-95C1-D3D3A3EE5F44}"/>
              </a:ext>
            </a:extLst>
          </p:cNvPr>
          <p:cNvGrpSpPr/>
          <p:nvPr/>
        </p:nvGrpSpPr>
        <p:grpSpPr>
          <a:xfrm>
            <a:off x="-8706" y="-89567"/>
            <a:ext cx="24472603" cy="13350820"/>
            <a:chOff x="-8706" y="-89567"/>
            <a:chExt cx="24472603" cy="13350820"/>
          </a:xfrm>
        </p:grpSpPr>
        <p:sp>
          <p:nvSpPr>
            <p:cNvPr id="191" name="Shape 191"/>
            <p:cNvSpPr/>
            <p:nvPr/>
          </p:nvSpPr>
          <p:spPr>
            <a:xfrm>
              <a:off x="15244000" y="12508777"/>
              <a:ext cx="862063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Peter Lindberg,</a:t>
              </a:r>
            </a:p>
            <a:p>
              <a:pPr algn="r">
                <a:defRPr sz="2000" b="0">
                  <a:solidFill>
                    <a:srgbClr val="919191"/>
                  </a:solidFill>
                  <a:latin typeface="Montserrat Medium"/>
                  <a:ea typeface="Montserrat Medium"/>
                  <a:cs typeface="Montserrat Medium"/>
                  <a:sym typeface="Montserrat Medium"/>
                </a:defRPr>
              </a:pPr>
              <a:r>
                <a:t> CC BY 2.0, https://www.flickr. com/photos/plindberg/2557393147/</a:t>
              </a:r>
            </a:p>
          </p:txBody>
        </p:sp>
        <p:sp>
          <p:nvSpPr>
            <p:cNvPr id="193" name="Shape 193"/>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4" name="Shape 194"/>
            <p:cNvSpPr/>
            <p:nvPr/>
          </p:nvSpPr>
          <p:spPr>
            <a:xfrm>
              <a:off x="147821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1</a:t>
              </a:r>
            </a:p>
          </p:txBody>
        </p:sp>
        <p:sp>
          <p:nvSpPr>
            <p:cNvPr id="195" name="Shape 195"/>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become familiar with sketching and develop your own sketch vocabulary (Buxton, 2010). These exercises don’t require any drawing skills and can be used by novice and expert designers alike. </a:t>
              </a:r>
            </a:p>
          </p:txBody>
        </p:sp>
        <p:sp>
          <p:nvSpPr>
            <p:cNvPr id="196" name="Shape 196"/>
            <p:cNvSpPr/>
            <p:nvPr/>
          </p:nvSpPr>
          <p:spPr>
            <a:xfrm>
              <a:off x="20794536"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4</a:t>
              </a:r>
            </a:p>
          </p:txBody>
        </p:sp>
        <p:sp>
          <p:nvSpPr>
            <p:cNvPr id="197" name="Shape 197"/>
            <p:cNvSpPr/>
            <p:nvPr/>
          </p:nvSpPr>
          <p:spPr>
            <a:xfrm>
              <a:off x="8137101"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2</a:t>
              </a:r>
            </a:p>
          </p:txBody>
        </p:sp>
        <p:sp>
          <p:nvSpPr>
            <p:cNvPr id="198" name="Shape 198"/>
            <p:cNvSpPr/>
            <p:nvPr/>
          </p:nvSpPr>
          <p:spPr>
            <a:xfrm>
              <a:off x="14848533"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3</a:t>
              </a:r>
            </a:p>
          </p:txBody>
        </p:sp>
        <p:pic>
          <p:nvPicPr>
            <p:cNvPr id="203" name="Sketching-2.jpg"/>
            <p:cNvPicPr>
              <a:picLocks noChangeAspect="1"/>
            </p:cNvPicPr>
            <p:nvPr/>
          </p:nvPicPr>
          <p:blipFill>
            <a:blip r:embed="rId2"/>
            <a:srcRect t="12702" b="46766"/>
            <a:stretch>
              <a:fillRect/>
            </a:stretch>
          </p:blipFill>
          <p:spPr>
            <a:xfrm>
              <a:off x="-942" y="-4623"/>
              <a:ext cx="19489041" cy="5924320"/>
            </a:xfrm>
            <a:prstGeom prst="rect">
              <a:avLst/>
            </a:prstGeom>
            <a:ln w="12700">
              <a:miter lim="400000"/>
            </a:ln>
          </p:spPr>
        </p:pic>
        <p:sp>
          <p:nvSpPr>
            <p:cNvPr id="204" name="Shape 204"/>
            <p:cNvSpPr/>
            <p:nvPr/>
          </p:nvSpPr>
          <p:spPr>
            <a:xfrm rot="16200000">
              <a:off x="147852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6" name="Shape 206"/>
            <p:cNvSpPr/>
            <p:nvPr/>
          </p:nvSpPr>
          <p:spPr>
            <a:xfrm>
              <a:off x="19911776" y="-5511"/>
              <a:ext cx="4476027" cy="2979652"/>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8" name="Shape 208"/>
            <p:cNvSpPr/>
            <p:nvPr/>
          </p:nvSpPr>
          <p:spPr>
            <a:xfrm>
              <a:off x="-8706" y="1676596"/>
              <a:ext cx="14805951"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09" name="Shape 209"/>
            <p:cNvSpPr/>
            <p:nvPr/>
          </p:nvSpPr>
          <p:spPr>
            <a:xfrm rot="5400000">
              <a:off x="14259490" y="22017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1" name="Shape 211"/>
            <p:cNvSpPr/>
            <p:nvPr/>
          </p:nvSpPr>
          <p:spPr>
            <a:xfrm rot="16200000">
              <a:off x="16490367"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2" name="Shape 212"/>
            <p:cNvSpPr/>
            <p:nvPr/>
          </p:nvSpPr>
          <p:spPr>
            <a:xfrm>
              <a:off x="18124842" y="3253347"/>
              <a:ext cx="626017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213" name="Shape 213"/>
            <p:cNvSpPr/>
            <p:nvPr/>
          </p:nvSpPr>
          <p:spPr>
            <a:xfrm>
              <a:off x="20940201" y="3774456"/>
              <a:ext cx="3281681"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rPr>
                  <a:latin typeface="Montserrat Medium"/>
                  <a:ea typeface="Montserrat Medium"/>
                  <a:cs typeface="Montserrat Medium"/>
                  <a:sym typeface="Montserrat Medium"/>
                </a:rPr>
                <a:t>Pen, paper</a:t>
              </a:r>
            </a:p>
          </p:txBody>
        </p:sp>
        <p:sp>
          <p:nvSpPr>
            <p:cNvPr id="25" name="Shape 143">
              <a:extLst>
                <a:ext uri="{FF2B5EF4-FFF2-40B4-BE49-F238E27FC236}">
                  <a16:creationId xmlns:a16="http://schemas.microsoft.com/office/drawing/2014/main" id="{797836C2-4612-4149-91DB-AC46561BF7C8}"/>
                </a:ext>
              </a:extLst>
            </p:cNvPr>
            <p:cNvSpPr/>
            <p:nvPr/>
          </p:nvSpPr>
          <p:spPr>
            <a:xfrm rot="16200000">
              <a:off x="17562253" y="6012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 name="Shape 145">
              <a:extLst>
                <a:ext uri="{FF2B5EF4-FFF2-40B4-BE49-F238E27FC236}">
                  <a16:creationId xmlns:a16="http://schemas.microsoft.com/office/drawing/2014/main" id="{AC10F557-E93F-E643-B2FD-070341AC6519}"/>
                </a:ext>
              </a:extLst>
            </p:cNvPr>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116</a:t>
              </a:r>
            </a:p>
          </p:txBody>
        </p:sp>
        <p:sp>
          <p:nvSpPr>
            <p:cNvPr id="27" name="Shape 149">
              <a:extLst>
                <a:ext uri="{FF2B5EF4-FFF2-40B4-BE49-F238E27FC236}">
                  <a16:creationId xmlns:a16="http://schemas.microsoft.com/office/drawing/2014/main" id="{CB42DDE2-0BF1-C64D-B67F-84E15C6A813E}"/>
                </a:ext>
              </a:extLst>
            </p:cNvPr>
            <p:cNvSpPr/>
            <p:nvPr/>
          </p:nvSpPr>
          <p:spPr>
            <a:xfrm>
              <a:off x="385152" y="801763"/>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Sketching</a:t>
              </a:r>
            </a:p>
          </p:txBody>
        </p:sp>
      </p:grpSp>
      <p:sp>
        <p:nvSpPr>
          <p:cNvPr id="202" name="Shape 202"/>
          <p:cNvSpPr/>
          <p:nvPr/>
        </p:nvSpPr>
        <p:spPr>
          <a:xfrm>
            <a:off x="13523923" y="11163559"/>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23" name="Shape 223"/>
          <p:cNvSpPr/>
          <p:nvPr/>
        </p:nvSpPr>
        <p:spPr>
          <a:xfrm>
            <a:off x="7604046"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24" name="Shape 224"/>
          <p:cNvSpPr/>
          <p:nvPr/>
        </p:nvSpPr>
        <p:spPr>
          <a:xfrm>
            <a:off x="1431547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25" name="Shape 225"/>
          <p:cNvSpPr/>
          <p:nvPr/>
        </p:nvSpPr>
        <p:spPr>
          <a:xfrm>
            <a:off x="2022408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grpSp>
        <p:nvGrpSpPr>
          <p:cNvPr id="2" name="Group 1">
            <a:extLst>
              <a:ext uri="{FF2B5EF4-FFF2-40B4-BE49-F238E27FC236}">
                <a16:creationId xmlns:a16="http://schemas.microsoft.com/office/drawing/2014/main" id="{C0306F7B-B28E-904A-946E-573C3870B2A4}"/>
              </a:ext>
            </a:extLst>
          </p:cNvPr>
          <p:cNvGrpSpPr/>
          <p:nvPr/>
        </p:nvGrpSpPr>
        <p:grpSpPr>
          <a:xfrm>
            <a:off x="-8706" y="-89567"/>
            <a:ext cx="24472603" cy="13350820"/>
            <a:chOff x="-8706" y="-89567"/>
            <a:chExt cx="24472603" cy="13350820"/>
          </a:xfrm>
        </p:grpSpPr>
        <p:sp>
          <p:nvSpPr>
            <p:cNvPr id="215" name="Shape 215"/>
            <p:cNvSpPr/>
            <p:nvPr/>
          </p:nvSpPr>
          <p:spPr>
            <a:xfrm>
              <a:off x="15244000" y="12508777"/>
              <a:ext cx="862063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Peter Lindberg,</a:t>
              </a:r>
            </a:p>
            <a:p>
              <a:pPr algn="r">
                <a:defRPr sz="2000" b="0">
                  <a:solidFill>
                    <a:srgbClr val="919191"/>
                  </a:solidFill>
                  <a:latin typeface="Montserrat Medium"/>
                  <a:ea typeface="Montserrat Medium"/>
                  <a:cs typeface="Montserrat Medium"/>
                  <a:sym typeface="Montserrat Medium"/>
                </a:defRPr>
              </a:pPr>
              <a:r>
                <a:t> CC BY 2.0, https://www.flickr. com/photos/plindberg/2557393147/</a:t>
              </a:r>
            </a:p>
          </p:txBody>
        </p:sp>
        <p:sp>
          <p:nvSpPr>
            <p:cNvPr id="217" name="Shape 217"/>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8" name="Shape 218"/>
            <p:cNvSpPr/>
            <p:nvPr/>
          </p:nvSpPr>
          <p:spPr>
            <a:xfrm>
              <a:off x="147821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1</a:t>
              </a:r>
            </a:p>
          </p:txBody>
        </p:sp>
        <p:sp>
          <p:nvSpPr>
            <p:cNvPr id="219" name="Shape 219"/>
            <p:cNvSpPr/>
            <p:nvPr/>
          </p:nvSpPr>
          <p:spPr>
            <a:xfrm>
              <a:off x="1334644" y="6636377"/>
              <a:ext cx="21354888" cy="16287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become familiar with sketching and develop your own sketch vocabulary (Buxton, 2010). These exercises don’t require any drawing skills and can be used by novice and expert designers alike. </a:t>
              </a:r>
            </a:p>
          </p:txBody>
        </p:sp>
        <p:sp>
          <p:nvSpPr>
            <p:cNvPr id="220" name="Shape 220"/>
            <p:cNvSpPr/>
            <p:nvPr/>
          </p:nvSpPr>
          <p:spPr>
            <a:xfrm>
              <a:off x="20794536"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4</a:t>
              </a:r>
            </a:p>
          </p:txBody>
        </p:sp>
        <p:sp>
          <p:nvSpPr>
            <p:cNvPr id="221" name="Shape 221"/>
            <p:cNvSpPr/>
            <p:nvPr/>
          </p:nvSpPr>
          <p:spPr>
            <a:xfrm>
              <a:off x="8137101"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2</a:t>
              </a:r>
            </a:p>
          </p:txBody>
        </p:sp>
        <p:sp>
          <p:nvSpPr>
            <p:cNvPr id="222" name="Shape 222"/>
            <p:cNvSpPr/>
            <p:nvPr/>
          </p:nvSpPr>
          <p:spPr>
            <a:xfrm>
              <a:off x="14848533" y="9195086"/>
              <a:ext cx="1038542" cy="1038541"/>
            </a:xfrm>
            <a:prstGeom prst="ellipse">
              <a:avLst/>
            </a:prstGeom>
            <a:solidFill>
              <a:srgbClr val="C0C0C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SemiBold"/>
                  <a:ea typeface="Montserrat SemiBold"/>
                  <a:cs typeface="Montserrat SemiBold"/>
                  <a:sym typeface="Montserrat SemiBold"/>
                </a:defRPr>
              </a:lvl1pPr>
            </a:lstStyle>
            <a:p>
              <a:r>
                <a:t>3</a:t>
              </a:r>
            </a:p>
          </p:txBody>
        </p:sp>
        <p:pic>
          <p:nvPicPr>
            <p:cNvPr id="226" name="Sketching-2.jpg"/>
            <p:cNvPicPr>
              <a:picLocks noChangeAspect="1"/>
            </p:cNvPicPr>
            <p:nvPr/>
          </p:nvPicPr>
          <p:blipFill>
            <a:blip r:embed="rId2"/>
            <a:srcRect t="12702" b="46766"/>
            <a:stretch>
              <a:fillRect/>
            </a:stretch>
          </p:blipFill>
          <p:spPr>
            <a:xfrm>
              <a:off x="-942" y="-4623"/>
              <a:ext cx="19489041" cy="5924320"/>
            </a:xfrm>
            <a:prstGeom prst="rect">
              <a:avLst/>
            </a:prstGeom>
            <a:ln w="12700">
              <a:miter lim="400000"/>
            </a:ln>
          </p:spPr>
        </p:pic>
        <p:sp>
          <p:nvSpPr>
            <p:cNvPr id="227" name="Shape 227"/>
            <p:cNvSpPr/>
            <p:nvPr/>
          </p:nvSpPr>
          <p:spPr>
            <a:xfrm rot="16200000">
              <a:off x="147852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9" name="Shape 229"/>
            <p:cNvSpPr/>
            <p:nvPr/>
          </p:nvSpPr>
          <p:spPr>
            <a:xfrm>
              <a:off x="19911776" y="-5511"/>
              <a:ext cx="4476027" cy="2979652"/>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1" name="Shape 231"/>
            <p:cNvSpPr/>
            <p:nvPr/>
          </p:nvSpPr>
          <p:spPr>
            <a:xfrm>
              <a:off x="-8706" y="1676596"/>
              <a:ext cx="14805951"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32" name="Shape 232"/>
            <p:cNvSpPr/>
            <p:nvPr/>
          </p:nvSpPr>
          <p:spPr>
            <a:xfrm rot="5400000">
              <a:off x="14259490" y="2201757"/>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4" name="Shape 234"/>
            <p:cNvSpPr/>
            <p:nvPr/>
          </p:nvSpPr>
          <p:spPr>
            <a:xfrm rot="16200000">
              <a:off x="16490367"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5" name="Shape 235"/>
            <p:cNvSpPr/>
            <p:nvPr/>
          </p:nvSpPr>
          <p:spPr>
            <a:xfrm>
              <a:off x="18124842" y="3253347"/>
              <a:ext cx="6260172"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SemiBold"/>
                  <a:ea typeface="Montserrat SemiBold"/>
                  <a:cs typeface="Montserrat SemiBold"/>
                  <a:sym typeface="Montserrat SemiBold"/>
                </a:defRPr>
              </a:pPr>
              <a:endParaRPr/>
            </a:p>
          </p:txBody>
        </p:sp>
        <p:sp>
          <p:nvSpPr>
            <p:cNvPr id="236" name="Shape 236"/>
            <p:cNvSpPr/>
            <p:nvPr/>
          </p:nvSpPr>
          <p:spPr>
            <a:xfrm>
              <a:off x="20940201" y="3774456"/>
              <a:ext cx="3281681" cy="1082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SemiBold"/>
                  <a:ea typeface="Montserrat SemiBold"/>
                  <a:cs typeface="Montserrat SemiBold"/>
                  <a:sym typeface="Montserrat SemiBold"/>
                </a:defRPr>
              </a:pPr>
              <a:r>
                <a:t>YOU WILL NEED</a:t>
              </a:r>
              <a:br/>
              <a:r>
                <a:rPr>
                  <a:latin typeface="Montserrat Medium"/>
                  <a:ea typeface="Montserrat Medium"/>
                  <a:cs typeface="Montserrat Medium"/>
                  <a:sym typeface="Montserrat Medium"/>
                </a:rPr>
                <a:t>Pen, paper</a:t>
              </a:r>
            </a:p>
          </p:txBody>
        </p:sp>
        <p:sp>
          <p:nvSpPr>
            <p:cNvPr id="25" name="Shape 143">
              <a:extLst>
                <a:ext uri="{FF2B5EF4-FFF2-40B4-BE49-F238E27FC236}">
                  <a16:creationId xmlns:a16="http://schemas.microsoft.com/office/drawing/2014/main" id="{607A2D59-77CB-324D-BEF4-D96C1763F08D}"/>
                </a:ext>
              </a:extLst>
            </p:cNvPr>
            <p:cNvSpPr/>
            <p:nvPr/>
          </p:nvSpPr>
          <p:spPr>
            <a:xfrm rot="16200000">
              <a:off x="17562253" y="6012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 name="Shape 145">
              <a:extLst>
                <a:ext uri="{FF2B5EF4-FFF2-40B4-BE49-F238E27FC236}">
                  <a16:creationId xmlns:a16="http://schemas.microsoft.com/office/drawing/2014/main" id="{7C676D8A-C867-EA4D-BD25-078D907AE20B}"/>
                </a:ext>
              </a:extLst>
            </p:cNvPr>
            <p:cNvSpPr/>
            <p:nvPr/>
          </p:nvSpPr>
          <p:spPr>
            <a:xfrm>
              <a:off x="19213200"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116</a:t>
              </a:r>
            </a:p>
          </p:txBody>
        </p:sp>
        <p:sp>
          <p:nvSpPr>
            <p:cNvPr id="27" name="Shape 149">
              <a:extLst>
                <a:ext uri="{FF2B5EF4-FFF2-40B4-BE49-F238E27FC236}">
                  <a16:creationId xmlns:a16="http://schemas.microsoft.com/office/drawing/2014/main" id="{941D2477-2473-AE44-B199-38D8E1026DCB}"/>
                </a:ext>
              </a:extLst>
            </p:cNvPr>
            <p:cNvSpPr/>
            <p:nvPr/>
          </p:nvSpPr>
          <p:spPr>
            <a:xfrm>
              <a:off x="385152" y="801763"/>
              <a:ext cx="1514473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Sketching</a:t>
              </a:r>
            </a:p>
          </p:txBody>
        </p:sp>
      </p:grpSp>
      <p:sp>
        <p:nvSpPr>
          <p:cNvPr id="237" name="Shape 237"/>
          <p:cNvSpPr/>
          <p:nvPr/>
        </p:nvSpPr>
        <p:spPr>
          <a:xfrm>
            <a:off x="19411046" y="11163559"/>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984E24D-E85D-0D42-9D31-4BA67ACC97E9}"/>
              </a:ext>
            </a:extLst>
          </p:cNvPr>
          <p:cNvGrpSpPr/>
          <p:nvPr/>
        </p:nvGrpSpPr>
        <p:grpSpPr>
          <a:xfrm>
            <a:off x="-36937" y="-2022"/>
            <a:ext cx="24496472" cy="12569426"/>
            <a:chOff x="-36937" y="-2022"/>
            <a:chExt cx="24496472" cy="12569426"/>
          </a:xfrm>
        </p:grpSpPr>
        <p:pic>
          <p:nvPicPr>
            <p:cNvPr id="239" name="pasted-image.pdf"/>
            <p:cNvPicPr>
              <a:picLocks noChangeAspect="1"/>
            </p:cNvPicPr>
            <p:nvPr/>
          </p:nvPicPr>
          <p:blipFill>
            <a:blip r:embed="rId2"/>
            <a:srcRect l="57245" t="62662" r="8715"/>
            <a:stretch>
              <a:fillRect/>
            </a:stretch>
          </p:blipFill>
          <p:spPr>
            <a:xfrm>
              <a:off x="1547" y="-2022"/>
              <a:ext cx="24457988" cy="12569426"/>
            </a:xfrm>
            <a:prstGeom prst="rect">
              <a:avLst/>
            </a:prstGeom>
            <a:ln w="12700">
              <a:miter lim="400000"/>
            </a:ln>
          </p:spPr>
        </p:pic>
        <p:sp>
          <p:nvSpPr>
            <p:cNvPr id="240" name="Shape 240"/>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241" name="Shape 241"/>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2" name="Shape 242"/>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SemiBold"/>
                  <a:ea typeface="Montserrat SemiBold"/>
                  <a:cs typeface="Montserrat SemiBold"/>
                  <a:sym typeface="Montserrat SemiBold"/>
                </a:defRPr>
              </a:lvl1pPr>
            </a:lstStyle>
            <a:p>
              <a:r>
                <a:t>Upload photos of your work:</a:t>
              </a:r>
            </a:p>
          </p:txBody>
        </p:sp>
        <p:sp>
          <p:nvSpPr>
            <p:cNvPr id="243" name="Shape 243"/>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SemiBold"/>
                  <a:ea typeface="Montserrat SemiBold"/>
                  <a:cs typeface="Montserrat SemiBold"/>
                  <a:sym typeface="Montserrat SemiBold"/>
                </a:defRPr>
              </a:pPr>
              <a:endParaRPr/>
            </a:p>
            <a:p>
              <a:pPr marL="793750" indent="-793750" algn="l" defTabSz="457200">
                <a:buSzPct val="100000"/>
                <a:buAutoNum type="arabicParenR"/>
                <a:defRPr sz="4000" b="0">
                  <a:solidFill>
                    <a:srgbClr val="FFFFFF"/>
                  </a:solidFill>
                  <a:latin typeface="Montserrat SemiBold"/>
                  <a:ea typeface="Montserrat SemiBold"/>
                  <a:cs typeface="Montserrat SemiBold"/>
                  <a:sym typeface="Montserrat Semi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SemiBold"/>
                  <a:ea typeface="Montserrat SemiBold"/>
                  <a:cs typeface="Montserrat SemiBold"/>
                  <a:sym typeface="Montserrat Semi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SemiBold"/>
                  <a:ea typeface="Montserrat SemiBold"/>
                  <a:cs typeface="Montserrat SemiBold"/>
                  <a:sym typeface="Montserrat SemiBold"/>
                </a:defRPr>
              </a:pPr>
              <a:r>
                <a:t>Upload a photo and caption of your work</a:t>
              </a:r>
            </a:p>
            <a:p>
              <a:pPr marL="793750" indent="-793750" algn="l" defTabSz="457200">
                <a:buSzPct val="100000"/>
                <a:buAutoNum type="arabicParenR"/>
                <a:defRPr sz="4000" b="0">
                  <a:solidFill>
                    <a:srgbClr val="FFFFFF"/>
                  </a:solidFill>
                  <a:latin typeface="Montserrat SemiBold"/>
                  <a:ea typeface="Montserrat SemiBold"/>
                  <a:cs typeface="Montserrat SemiBold"/>
                  <a:sym typeface="Montserrat SemiBold"/>
                </a:defRPr>
              </a:pPr>
              <a:r>
                <a:t>Wait for moderation</a:t>
              </a:r>
            </a:p>
            <a:p>
              <a:pPr marL="793750" indent="-793750" algn="l" defTabSz="457200">
                <a:buSzPct val="100000"/>
                <a:buAutoNum type="arabicParenR"/>
                <a:defRPr sz="4000" b="0">
                  <a:solidFill>
                    <a:srgbClr val="FFFFFF"/>
                  </a:solidFill>
                  <a:latin typeface="Montserrat SemiBold"/>
                  <a:ea typeface="Montserrat SemiBold"/>
                  <a:cs typeface="Montserrat SemiBold"/>
                  <a:sym typeface="Montserrat SemiBold"/>
                </a:defRPr>
              </a:pPr>
              <a:r>
                <a:t>View others’ ideas  </a:t>
              </a:r>
            </a:p>
          </p:txBody>
        </p:sp>
        <p:sp>
          <p:nvSpPr>
            <p:cNvPr id="244" name="Shape 244"/>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34A862F-0295-4341-95BE-D2FECA154F93}"/>
              </a:ext>
            </a:extLst>
          </p:cNvPr>
          <p:cNvGrpSpPr/>
          <p:nvPr/>
        </p:nvGrpSpPr>
        <p:grpSpPr>
          <a:xfrm>
            <a:off x="-36937" y="720955"/>
            <a:ext cx="24457874" cy="13025113"/>
            <a:chOff x="-36937" y="720955"/>
            <a:chExt cx="24457874" cy="13025113"/>
          </a:xfrm>
        </p:grpSpPr>
        <p:pic>
          <p:nvPicPr>
            <p:cNvPr id="246"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247"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248" name="Shape 248"/>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9" name="Shape 249"/>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250" name="Shape 250"/>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SemiBold"/>
                  <a:ea typeface="Montserrat SemiBold"/>
                  <a:cs typeface="Montserrat SemiBold"/>
                  <a:sym typeface="Montserrat Semi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SemiBold"/>
                  <a:ea typeface="Montserrat SemiBold"/>
                  <a:cs typeface="Montserrat SemiBold"/>
                  <a:sym typeface="Montserrat Semi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251" name="Shape 251"/>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Regular"/>
                  <a:ea typeface="Montserrat Regular"/>
                  <a:cs typeface="Montserrat Regular"/>
                  <a:sym typeface="Montserrat Regular"/>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252" name="Shape 252"/>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25</TotalTime>
  <Words>792</Words>
  <Application>Microsoft Macintosh PowerPoint</Application>
  <PresentationFormat>Custom</PresentationFormat>
  <Paragraphs>99</Paragraphs>
  <Slides>8</Slides>
  <Notes>1</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8</vt:i4>
      </vt:variant>
    </vt:vector>
  </HeadingPairs>
  <TitlesOfParts>
    <vt:vector size="23" baseType="lpstr">
      <vt:lpstr>Avenir Next</vt:lpstr>
      <vt:lpstr>Montserrat Bold</vt:lpstr>
      <vt:lpstr>Montserrat-BoldItalic</vt:lpstr>
      <vt:lpstr>Helvetica Neue Light</vt:lpstr>
      <vt:lpstr>Montserrat SemiBold</vt:lpstr>
      <vt:lpstr>Montserrat Regular</vt:lpstr>
      <vt:lpstr>Helvetica Neue Medium</vt:lpstr>
      <vt:lpstr>Helvetica Light</vt:lpstr>
      <vt:lpstr>Montserrat Medium</vt:lpstr>
      <vt:lpstr>Tw Cen MT</vt:lpstr>
      <vt:lpstr>Helvetica Neue Thin</vt:lpstr>
      <vt:lpstr>Helvetica Neue</vt:lpstr>
      <vt:lpstr>Montserrat-Italic</vt:lpstr>
      <vt:lpstr>Palatino</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9</cp:revision>
  <dcterms:modified xsi:type="dcterms:W3CDTF">2020-01-09T04:14:49Z</dcterms:modified>
</cp:coreProperties>
</file>